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12"/>
  </p:notesMasterIdLst>
  <p:sldIdLst>
    <p:sldId id="264" r:id="rId2"/>
    <p:sldId id="265" r:id="rId3"/>
    <p:sldId id="256" r:id="rId4"/>
    <p:sldId id="257" r:id="rId5"/>
    <p:sldId id="258" r:id="rId6"/>
    <p:sldId id="259" r:id="rId7"/>
    <p:sldId id="260" r:id="rId8"/>
    <p:sldId id="261" r:id="rId9"/>
    <p:sldId id="262" r:id="rId10"/>
    <p:sldId id="263"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7" d="100"/>
          <a:sy n="77" d="100"/>
        </p:scale>
        <p:origin x="-8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0428FA8-13AA-43A2-8691-4854177AEC7B}" type="datetimeFigureOut">
              <a:rPr lang="ar-IQ" smtClean="0"/>
              <a:pPr/>
              <a:t>05/11/1442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25D613D-1A99-4F16-B341-550D5B88113E}" type="slidenum">
              <a:rPr lang="ar-IQ" smtClean="0"/>
              <a:pPr/>
              <a:t>‹#›</a:t>
            </a:fld>
            <a:endParaRPr lang="ar-IQ"/>
          </a:p>
        </p:txBody>
      </p:sp>
    </p:spTree>
    <p:extLst>
      <p:ext uri="{BB962C8B-B14F-4D97-AF65-F5344CB8AC3E}">
        <p14:creationId xmlns:p14="http://schemas.microsoft.com/office/powerpoint/2010/main" val="292209484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125D613D-1A99-4F16-B341-550D5B88113E}" type="slidenum">
              <a:rPr lang="ar-IQ" smtClean="0"/>
              <a:pPr/>
              <a:t>8</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76DDBAE-30A1-430E-9C83-04651C565E30}" type="datetimeFigureOut">
              <a:rPr lang="ar-IQ" smtClean="0"/>
              <a:pPr/>
              <a:t>05/11/1442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5357FE-8FF1-47EF-B1CF-233DA3CA87A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76DDBAE-30A1-430E-9C83-04651C565E30}" type="datetimeFigureOut">
              <a:rPr lang="ar-IQ" smtClean="0"/>
              <a:pPr/>
              <a:t>05/11/1442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5357FE-8FF1-47EF-B1CF-233DA3CA87A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76DDBAE-30A1-430E-9C83-04651C565E30}" type="datetimeFigureOut">
              <a:rPr lang="ar-IQ" smtClean="0"/>
              <a:pPr/>
              <a:t>05/11/1442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5357FE-8FF1-47EF-B1CF-233DA3CA87A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76DDBAE-30A1-430E-9C83-04651C565E30}" type="datetimeFigureOut">
              <a:rPr lang="ar-IQ" smtClean="0"/>
              <a:pPr/>
              <a:t>05/11/1442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5357FE-8FF1-47EF-B1CF-233DA3CA87A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76DDBAE-30A1-430E-9C83-04651C565E30}" type="datetimeFigureOut">
              <a:rPr lang="ar-IQ" smtClean="0"/>
              <a:pPr/>
              <a:t>05/11/1442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5357FE-8FF1-47EF-B1CF-233DA3CA87AC}"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76DDBAE-30A1-430E-9C83-04651C565E30}" type="datetimeFigureOut">
              <a:rPr lang="ar-IQ" smtClean="0"/>
              <a:pPr/>
              <a:t>05/11/1442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45357FE-8FF1-47EF-B1CF-233DA3CA87A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276DDBAE-30A1-430E-9C83-04651C565E30}" type="datetimeFigureOut">
              <a:rPr lang="ar-IQ" smtClean="0"/>
              <a:pPr/>
              <a:t>05/11/1442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45357FE-8FF1-47EF-B1CF-233DA3CA87A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76DDBAE-30A1-430E-9C83-04651C565E30}" type="datetimeFigureOut">
              <a:rPr lang="ar-IQ" smtClean="0"/>
              <a:pPr/>
              <a:t>05/11/1442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45357FE-8FF1-47EF-B1CF-233DA3CA87A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DBAE-30A1-430E-9C83-04651C565E30}" type="datetimeFigureOut">
              <a:rPr lang="ar-IQ" smtClean="0"/>
              <a:pPr/>
              <a:t>05/11/1442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45357FE-8FF1-47EF-B1CF-233DA3CA87A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76DDBAE-30A1-430E-9C83-04651C565E30}" type="datetimeFigureOut">
              <a:rPr lang="ar-IQ" smtClean="0"/>
              <a:pPr/>
              <a:t>05/11/1442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45357FE-8FF1-47EF-B1CF-233DA3CA87AC}" type="slidenum">
              <a:rPr lang="ar-IQ" smtClean="0"/>
              <a:pPr/>
              <a:t>‹#›</a:t>
            </a:fld>
            <a:endParaRPr lang="ar-IQ"/>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276DDBAE-30A1-430E-9C83-04651C565E30}" type="datetimeFigureOut">
              <a:rPr lang="ar-IQ" smtClean="0"/>
              <a:pPr/>
              <a:t>05/11/1442</a:t>
            </a:fld>
            <a:endParaRPr lang="ar-IQ"/>
          </a:p>
        </p:txBody>
      </p:sp>
      <p:sp>
        <p:nvSpPr>
          <p:cNvPr id="9" name="Slide Number Placeholder 8"/>
          <p:cNvSpPr>
            <a:spLocks noGrp="1"/>
          </p:cNvSpPr>
          <p:nvPr>
            <p:ph type="sldNum" sz="quarter" idx="11"/>
          </p:nvPr>
        </p:nvSpPr>
        <p:spPr/>
        <p:txBody>
          <a:bodyPr/>
          <a:lstStyle/>
          <a:p>
            <a:fld id="{C45357FE-8FF1-47EF-B1CF-233DA3CA87AC}" type="slidenum">
              <a:rPr lang="ar-IQ" smtClean="0"/>
              <a:pPr/>
              <a:t>‹#›</a:t>
            </a:fld>
            <a:endParaRPr lang="ar-IQ"/>
          </a:p>
        </p:txBody>
      </p:sp>
      <p:sp>
        <p:nvSpPr>
          <p:cNvPr id="10" name="Footer Placeholder 9"/>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45357FE-8FF1-47EF-B1CF-233DA3CA87AC}" type="slidenum">
              <a:rPr lang="ar-IQ" smtClean="0"/>
              <a:pPr/>
              <a:t>‹#›</a:t>
            </a:fld>
            <a:endParaRPr lang="ar-IQ"/>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IQ"/>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76DDBAE-30A1-430E-9C83-04651C565E30}" type="datetimeFigureOut">
              <a:rPr lang="ar-IQ" smtClean="0"/>
              <a:pPr/>
              <a:t>05/11/1442</a:t>
            </a:fld>
            <a:endParaRPr lang="ar-IQ"/>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med">
    <p:wheel spokes="8"/>
    <p:sndAc>
      <p:stSnd>
        <p:snd r:embed="rId13" name="breeze.wav"/>
      </p:stSnd>
    </p:sndAc>
  </p:transition>
  <p:timing>
    <p:tnLst>
      <p:par>
        <p:cTn id="1" dur="indefinite" restart="never" nodeType="tmRoot"/>
      </p:par>
    </p:tnLst>
  </p:timing>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1268760"/>
            <a:ext cx="6624736" cy="3970318"/>
          </a:xfrm>
          <a:prstGeom prst="rect">
            <a:avLst/>
          </a:prstGeom>
        </p:spPr>
        <p:txBody>
          <a:bodyPr wrap="square">
            <a:spAutoFit/>
          </a:bodyPr>
          <a:lstStyle/>
          <a:p>
            <a:r>
              <a:rPr lang="ar-IQ" dirty="0">
                <a:solidFill>
                  <a:srgbClr val="C00000"/>
                </a:solidFill>
                <a:latin typeface="DroidArabicKufi-Regular"/>
              </a:rPr>
              <a:t>الهندسة الوراثيّة الهندسة الوراثيّة (بالإنجليزيّة: </a:t>
            </a:r>
            <a:r>
              <a:rPr lang="en-US" dirty="0">
                <a:solidFill>
                  <a:srgbClr val="C00000"/>
                </a:solidFill>
                <a:latin typeface="DroidArabicKufi-Regular"/>
              </a:rPr>
              <a:t>Genetic Engineering) </a:t>
            </a:r>
            <a:r>
              <a:rPr lang="ar-IQ" dirty="0">
                <a:solidFill>
                  <a:srgbClr val="C00000"/>
                </a:solidFill>
                <a:latin typeface="DroidArabicKufi-Regular"/>
              </a:rPr>
              <a:t>هي تغييرٌ أو تعديلٌ يقوم به العلماء في المادّة الوراثيّة (الحمض النوويّ </a:t>
            </a:r>
            <a:r>
              <a:rPr lang="en-US" dirty="0">
                <a:solidFill>
                  <a:srgbClr val="C00000"/>
                </a:solidFill>
                <a:latin typeface="DroidArabicKufi-Regular"/>
              </a:rPr>
              <a:t>DNA) </a:t>
            </a:r>
            <a:r>
              <a:rPr lang="ar-IQ" dirty="0">
                <a:solidFill>
                  <a:srgbClr val="C00000"/>
                </a:solidFill>
                <a:latin typeface="DroidArabicKufi-Regular"/>
              </a:rPr>
              <a:t>للكائنات الحيّة، وتكون إمّا بتغيير ترتيب مكوّنات المادّة الوراثيّة، أو حذف أجزاء منها، أو مضاعفتها، أو إدخال أجزاء من مادّة وراثيّة تعود إلى كائن حيّ آخر إليها؛ بهدف تعديل خصائص الكائن الحيّ أو تحسينها، مثل: إنتاج أطعمة ذات قيمة غذائيّة أعلى، أو إنتاج بروتين لعلاج مرض معيّن.[١] يُسمّى الكائن الحيّ بعد إجراء التّعديل على مادّته الوراثيّة كائناً مُعدَّلاً وراثيّاً، وقد أُجرِيت أوّل تجربةٍ ناجحةٍ على البكتيريا عام 1973م، ثمّ توالت التّجارب بعد ذلك على الفئران، والنّباتات، والثديّيات، وغيرها، وتشمل تطبيقات الهندسة الوراثيّة الكثير من المجالات، مثل: الزّراعة، والأبحاث، والتّكنولوجيا، والطبّ، وغيرها من المجالات المُفيدة</a:t>
            </a:r>
            <a:r>
              <a:rPr lang="ar-IQ" dirty="0">
                <a:solidFill>
                  <a:srgbClr val="C00000"/>
                </a:solidFill>
              </a:rPr>
              <a:t/>
            </a:r>
            <a:br>
              <a:rPr lang="ar-IQ" dirty="0">
                <a:solidFill>
                  <a:srgbClr val="C00000"/>
                </a:solidFill>
              </a:rPr>
            </a:br>
            <a:r>
              <a:rPr lang="ar-IQ" dirty="0">
                <a:solidFill>
                  <a:srgbClr val="C00000"/>
                </a:solidFill>
              </a:rPr>
              <a:t/>
            </a:r>
            <a:br>
              <a:rPr lang="ar-IQ" dirty="0">
                <a:solidFill>
                  <a:srgbClr val="C00000"/>
                </a:solidFill>
              </a:rPr>
            </a:br>
            <a:endParaRPr lang="ar-IQ" dirty="0">
              <a:solidFill>
                <a:srgbClr val="C00000"/>
              </a:solidFill>
            </a:endParaRPr>
          </a:p>
        </p:txBody>
      </p:sp>
    </p:spTree>
    <p:extLst>
      <p:ext uri="{BB962C8B-B14F-4D97-AF65-F5344CB8AC3E}">
        <p14:creationId xmlns:p14="http://schemas.microsoft.com/office/powerpoint/2010/main" val="324666875"/>
      </p:ext>
    </p:extLst>
  </p:cSld>
  <p:clrMapOvr>
    <a:masterClrMapping/>
  </p:clrMapOvr>
  <p:transition spd="med">
    <p:wheel spokes="8"/>
    <p:sndAc>
      <p:stSnd>
        <p:snd r:embed="rId2" name="breeze.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7560840" cy="511156"/>
          </a:xfrm>
        </p:spPr>
        <p:txBody>
          <a:bodyPr>
            <a:normAutofit fontScale="90000"/>
          </a:bodyPr>
          <a:lstStyle/>
          <a:p>
            <a:pPr algn="r" rtl="0"/>
            <a:r>
              <a:rPr lang="ar-SA" dirty="0" smtClean="0"/>
              <a:t>بنك الجينات</a:t>
            </a:r>
            <a:endParaRPr lang="ar-IQ" dirty="0"/>
          </a:p>
        </p:txBody>
      </p:sp>
      <p:sp>
        <p:nvSpPr>
          <p:cNvPr id="3" name="Content Placeholder 2"/>
          <p:cNvSpPr>
            <a:spLocks noGrp="1"/>
          </p:cNvSpPr>
          <p:nvPr>
            <p:ph idx="1"/>
          </p:nvPr>
        </p:nvSpPr>
        <p:spPr>
          <a:xfrm>
            <a:off x="539552" y="1412776"/>
            <a:ext cx="8229600" cy="5572164"/>
          </a:xfrm>
        </p:spPr>
        <p:txBody>
          <a:bodyPr>
            <a:noAutofit/>
          </a:bodyPr>
          <a:lstStyle/>
          <a:p>
            <a:r>
              <a:rPr lang="ar-SA" sz="2400" dirty="0" smtClean="0">
                <a:latin typeface="Times New Roman" pitchFamily="18" charset="0"/>
                <a:cs typeface="Times New Roman" pitchFamily="18" charset="0"/>
              </a:rPr>
              <a:t>تسعى المراكز البحثية والعلمية للعديد من الدول لوضع معلومات دقيقة الجينوم لعدد كبير من الكائنات الحية والتي يمكن الرجوع اليها لاغراض البحث والتطوير والتي يتم من خلالها وضع خرائط كروموسومية لاي كائن تتضمن حجم الجينوم، اعداد الجينات ومواقعها على الكر وموسومات ووظائفها الوزن الجزيئي الكلي للقواعد النتروجينية تميزا عن الكائنات المعدلة وراثيا (المحورة). </a:t>
            </a:r>
            <a:r>
              <a:rPr lang="en-US" sz="2400" dirty="0" smtClean="0">
                <a:latin typeface="Times New Roman" pitchFamily="18" charset="0"/>
                <a:cs typeface="Times New Roman" pitchFamily="18" charset="0"/>
              </a:rPr>
              <a:t>Genetic Modified Organism GMO</a:t>
            </a:r>
            <a:r>
              <a:rPr lang="ar-SA" sz="2400" dirty="0" smtClean="0">
                <a:latin typeface="Times New Roman" pitchFamily="18" charset="0"/>
                <a:cs typeface="Times New Roman" pitchFamily="18" charset="0"/>
              </a:rPr>
              <a:t> التي تحوي على جينات غير جيناتها. ويتم حفظ هذه المعلومات في مكتبات جينية خاصة يمكن الرجوع اليها عند الحاجة.</a:t>
            </a:r>
            <a:br>
              <a:rPr lang="ar-SA"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ومن الجدير بالذكر لاتزال بحوث الهندسة الوراثية تثير الكثير من الجدل والنقاش بين مؤيد ومعارض بين العلماء انفسهم وبين رجال السياسة والقانون والدين وذلك لظهور بعض التداعيات الاخلاقية كما أن بعض العلماء يخشى من ظهور سلالات مرضية خطرة يصعب التحكم بها او تاثيرات جانبية سلبية للاغذية المعدلة وراثيا </a:t>
            </a:r>
            <a:r>
              <a:rPr lang="en-US" sz="2400" dirty="0" smtClean="0">
                <a:latin typeface="Times New Roman" pitchFamily="18" charset="0"/>
                <a:cs typeface="Times New Roman" pitchFamily="18" charset="0"/>
              </a:rPr>
              <a:t>GMF</a:t>
            </a:r>
            <a:r>
              <a:rPr lang="ar-SA" sz="2400" dirty="0" smtClean="0">
                <a:latin typeface="Times New Roman" pitchFamily="18" charset="0"/>
                <a:cs typeface="Times New Roman" pitchFamily="18" charset="0"/>
              </a:rPr>
              <a:t> </a:t>
            </a:r>
            <a:br>
              <a:rPr lang="ar-SA" sz="2400" dirty="0" smtClean="0">
                <a:latin typeface="Times New Roman" pitchFamily="18" charset="0"/>
                <a:cs typeface="Times New Roman" pitchFamily="18" charset="0"/>
              </a:rPr>
            </a:br>
            <a:endParaRPr lang="ar-IQ" sz="2400" dirty="0">
              <a:latin typeface="Times New Roman" pitchFamily="18" charset="0"/>
              <a:cs typeface="Times New Roman" pitchFamily="18" charset="0"/>
            </a:endParaRPr>
          </a:p>
        </p:txBody>
      </p:sp>
    </p:spTree>
  </p:cSld>
  <p:clrMapOvr>
    <a:masterClrMapping/>
  </p:clrMapOvr>
  <p:transition spd="med">
    <p:wheel spokes="8"/>
    <p:sndAc>
      <p:stSnd>
        <p:snd r:embed="rId2" name="breez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556792"/>
            <a:ext cx="6408711" cy="3139321"/>
          </a:xfrm>
          <a:prstGeom prst="rect">
            <a:avLst/>
          </a:prstGeom>
        </p:spPr>
        <p:txBody>
          <a:bodyPr wrap="square">
            <a:spAutoFit/>
          </a:bodyPr>
          <a:lstStyle/>
          <a:p>
            <a:r>
              <a:rPr lang="ar-IQ" dirty="0">
                <a:solidFill>
                  <a:srgbClr val="333333"/>
                </a:solidFill>
                <a:latin typeface="DroidArabicKufi-Regular"/>
              </a:rPr>
              <a:t>خطوات إجراء الهندسة الوراثيّة </a:t>
            </a:r>
            <a:endParaRPr lang="ar-IQ" dirty="0" smtClean="0">
              <a:solidFill>
                <a:srgbClr val="333333"/>
              </a:solidFill>
              <a:latin typeface="DroidArabicKufi-Regular"/>
            </a:endParaRPr>
          </a:p>
          <a:p>
            <a:r>
              <a:rPr lang="ar-IQ" dirty="0" smtClean="0">
                <a:solidFill>
                  <a:srgbClr val="333333"/>
                </a:solidFill>
                <a:latin typeface="DroidArabicKufi-Regular"/>
              </a:rPr>
              <a:t>تتمّ </a:t>
            </a:r>
            <a:r>
              <a:rPr lang="ar-IQ" dirty="0">
                <a:solidFill>
                  <a:srgbClr val="333333"/>
                </a:solidFill>
                <a:latin typeface="DroidArabicKufi-Regular"/>
              </a:rPr>
              <a:t>الهندسة الوراثيّة باتّباع عدّة طُرق، ولكنّها في الغالب تتبع الخطوات الأساسيّة </a:t>
            </a:r>
            <a:r>
              <a:rPr lang="ar-IQ" dirty="0" smtClean="0">
                <a:solidFill>
                  <a:srgbClr val="333333"/>
                </a:solidFill>
                <a:latin typeface="DroidArabicKufi-Regular"/>
              </a:rPr>
              <a:t>الآتية: عزل </a:t>
            </a:r>
            <a:r>
              <a:rPr lang="ar-IQ" dirty="0">
                <a:solidFill>
                  <a:srgbClr val="333333"/>
                </a:solidFill>
                <a:latin typeface="DroidArabicKufi-Regular"/>
              </a:rPr>
              <a:t>الحمض النوويّ من كائن حيّ يحمل الصّفة الوراثيّة المرغوبة</a:t>
            </a:r>
            <a:r>
              <a:rPr lang="ar-IQ" dirty="0" smtClean="0">
                <a:solidFill>
                  <a:srgbClr val="333333"/>
                </a:solidFill>
                <a:latin typeface="DroidArabicKufi-Regular"/>
              </a:rPr>
              <a:t>.</a:t>
            </a:r>
          </a:p>
          <a:p>
            <a:r>
              <a:rPr lang="ar-IQ" dirty="0" smtClean="0">
                <a:solidFill>
                  <a:srgbClr val="333333"/>
                </a:solidFill>
                <a:latin typeface="DroidArabicKufi-Regular"/>
              </a:rPr>
              <a:t> </a:t>
            </a:r>
            <a:r>
              <a:rPr lang="ar-IQ" dirty="0">
                <a:solidFill>
                  <a:srgbClr val="333333"/>
                </a:solidFill>
                <a:latin typeface="DroidArabicKufi-Regular"/>
              </a:rPr>
              <a:t>تحديد الجين المرغوب، والعمل على مضاعفته؛ للحصول على نُسَخ عديدة منه</a:t>
            </a:r>
            <a:r>
              <a:rPr lang="ar-IQ" dirty="0" smtClean="0">
                <a:solidFill>
                  <a:srgbClr val="333333"/>
                </a:solidFill>
                <a:latin typeface="DroidArabicKufi-Regular"/>
              </a:rPr>
              <a:t>.</a:t>
            </a:r>
          </a:p>
          <a:p>
            <a:r>
              <a:rPr lang="ar-IQ" dirty="0" smtClean="0">
                <a:solidFill>
                  <a:srgbClr val="333333"/>
                </a:solidFill>
                <a:latin typeface="DroidArabicKufi-Regular"/>
              </a:rPr>
              <a:t> </a:t>
            </a:r>
            <a:r>
              <a:rPr lang="ar-IQ" dirty="0">
                <a:solidFill>
                  <a:srgbClr val="333333"/>
                </a:solidFill>
                <a:latin typeface="DroidArabicKufi-Regular"/>
              </a:rPr>
              <a:t>إجراء تعديل على الجين؛ ليُصبح أكثر ملائمةً للكائن الحيّ المُراد تعديله إذا لزم الأمر. إدخال الجين إلى الخليّة المقصودة، ويتمّ ذلك إمّا باستخدام البكتيريا كحاملٍ للجين الجديد، ثمّ حقن البكتيريا في الكائن المُراد تعديله، أو باستخدام بندقيّة الجينات التي تُطلِق جُزيئات مجهريّة من معدن الذّهب بعد تغليفها بالجينات المرغوبة إلى داخل خلايا الكائن الحيّ المُراد تعديله. تكثير الخلايا المُعدَّلة وراثيّاً بالطُّرق التّقليديّة.</a:t>
            </a:r>
            <a:r>
              <a:rPr lang="ar-IQ" dirty="0"/>
              <a:t/>
            </a:r>
            <a:br>
              <a:rPr lang="ar-IQ" dirty="0"/>
            </a:br>
            <a:r>
              <a:rPr lang="ar-IQ" dirty="0"/>
              <a:t/>
            </a:r>
            <a:br>
              <a:rPr lang="ar-IQ" dirty="0"/>
            </a:br>
            <a:endParaRPr lang="ar-IQ" dirty="0"/>
          </a:p>
        </p:txBody>
      </p:sp>
    </p:spTree>
    <p:extLst>
      <p:ext uri="{BB962C8B-B14F-4D97-AF65-F5344CB8AC3E}">
        <p14:creationId xmlns:p14="http://schemas.microsoft.com/office/powerpoint/2010/main" val="363774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642918"/>
            <a:ext cx="7772400" cy="1470025"/>
          </a:xfrm>
        </p:spPr>
        <p:txBody>
          <a:bodyPr>
            <a:normAutofit/>
          </a:bodyPr>
          <a:lstStyle/>
          <a:p>
            <a:r>
              <a:rPr lang="ar-SA" sz="6000" b="1" dirty="0"/>
              <a:t>تطبيقات</a:t>
            </a:r>
            <a:r>
              <a:rPr lang="ar-SA" sz="6000" dirty="0"/>
              <a:t> </a:t>
            </a:r>
            <a:r>
              <a:rPr lang="ar-SA" sz="6000" b="1" dirty="0"/>
              <a:t>الهندسة الوراثية</a:t>
            </a:r>
            <a:endParaRPr lang="ar-IQ" sz="6000" b="1" dirty="0"/>
          </a:p>
        </p:txBody>
      </p:sp>
      <p:sp>
        <p:nvSpPr>
          <p:cNvPr id="3" name="Subtitle 2"/>
          <p:cNvSpPr>
            <a:spLocks noGrp="1"/>
          </p:cNvSpPr>
          <p:nvPr>
            <p:ph type="subTitle" idx="1"/>
          </p:nvPr>
        </p:nvSpPr>
        <p:spPr>
          <a:xfrm>
            <a:off x="1371600" y="2500306"/>
            <a:ext cx="6400800" cy="3138494"/>
          </a:xfrm>
        </p:spPr>
        <p:txBody>
          <a:bodyPr>
            <a:normAutofit/>
          </a:bodyPr>
          <a:lstStyle/>
          <a:p>
            <a:r>
              <a:rPr lang="ar-SA" sz="3500" b="1" dirty="0">
                <a:solidFill>
                  <a:schemeClr val="tx2">
                    <a:lumMod val="60000"/>
                    <a:lumOff val="40000"/>
                  </a:schemeClr>
                </a:solidFill>
                <a:latin typeface="Times New Roman" pitchFamily="18" charset="0"/>
                <a:cs typeface="Times New Roman" pitchFamily="18" charset="0"/>
              </a:rPr>
              <a:t>لقد اصبح واضحا الان الدور الكبير الذي تقوم به الهندسة الوراثية في تطوير التقنيات الحيوية او تطبيقاتها في مجالات عدة اضافة إلى زيادة المعرفة العلمية لاغراض البحث والتطور ومن هذه المجالات</a:t>
            </a:r>
            <a:r>
              <a:rPr lang="ar-SA" b="1" dirty="0">
                <a:solidFill>
                  <a:schemeClr val="tx2">
                    <a:lumMod val="60000"/>
                    <a:lumOff val="40000"/>
                  </a:schemeClr>
                </a:solidFill>
                <a:latin typeface="Times New Roman" pitchFamily="18" charset="0"/>
                <a:cs typeface="Times New Roman" pitchFamily="18" charset="0"/>
              </a:rPr>
              <a:t>:</a:t>
            </a:r>
            <a:endParaRPr lang="ar-IQ" b="1" dirty="0">
              <a:solidFill>
                <a:schemeClr val="tx2">
                  <a:lumMod val="60000"/>
                  <a:lumOff val="40000"/>
                </a:schemeClr>
              </a:solidFill>
              <a:latin typeface="Times New Roman" pitchFamily="18" charset="0"/>
              <a:cs typeface="Times New Roman" pitchFamily="18" charset="0"/>
            </a:endParaRPr>
          </a:p>
        </p:txBody>
      </p:sp>
    </p:spTree>
  </p:cSld>
  <p:clrMapOvr>
    <a:masterClrMapping/>
  </p:clrMapOvr>
  <p:transition spd="med">
    <p:wheel spokes="8"/>
    <p:sndAc>
      <p:stSnd>
        <p:snd r:embed="rId2" name="breez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25536"/>
          </a:xfrm>
        </p:spPr>
        <p:txBody>
          <a:bodyPr>
            <a:normAutofit/>
          </a:bodyPr>
          <a:lstStyle/>
          <a:p>
            <a:r>
              <a:rPr lang="ar-IQ" dirty="0" smtClean="0"/>
              <a:t>ا</a:t>
            </a:r>
            <a:r>
              <a:rPr lang="ar-SA" dirty="0" smtClean="0"/>
              <a:t>لمجال الزراعي:</a:t>
            </a:r>
            <a:endParaRPr lang="ar-IQ" dirty="0"/>
          </a:p>
        </p:txBody>
      </p:sp>
      <p:sp>
        <p:nvSpPr>
          <p:cNvPr id="3" name="Content Placeholder 2"/>
          <p:cNvSpPr>
            <a:spLocks noGrp="1"/>
          </p:cNvSpPr>
          <p:nvPr>
            <p:ph idx="1"/>
          </p:nvPr>
        </p:nvSpPr>
        <p:spPr>
          <a:xfrm>
            <a:off x="500034" y="2000240"/>
            <a:ext cx="8229600" cy="4500594"/>
          </a:xfrm>
        </p:spPr>
        <p:txBody>
          <a:bodyPr>
            <a:normAutofit fontScale="25000" lnSpcReduction="20000"/>
          </a:bodyPr>
          <a:lstStyle/>
          <a:p>
            <a:r>
              <a:rPr lang="ar-SA" dirty="0" smtClean="0"/>
              <a:t/>
            </a:r>
            <a:br>
              <a:rPr lang="ar-SA" dirty="0" smtClean="0"/>
            </a:br>
            <a:r>
              <a:rPr lang="ar-SA" sz="9600" dirty="0" smtClean="0">
                <a:latin typeface="Times New Roman" pitchFamily="18" charset="0"/>
                <a:cs typeface="Times New Roman" pitchFamily="18" charset="0"/>
              </a:rPr>
              <a:t>امكن تحسين العديد من الاصناف الزراعية لزيادة انتاجتها وتحسين نوعيتها وانتاج اصناف ذات قيمة اقتصادية وانتاجية عالية مثالها الاغذية المعدلة وراثيا (</a:t>
            </a:r>
            <a:r>
              <a:rPr lang="en-US" sz="9600" dirty="0" smtClean="0">
                <a:latin typeface="Times New Roman" pitchFamily="18" charset="0"/>
                <a:cs typeface="Times New Roman" pitchFamily="18" charset="0"/>
              </a:rPr>
              <a:t>GMF) Genetic Modified Food</a:t>
            </a:r>
            <a:r>
              <a:rPr lang="ar-SA" sz="9600" dirty="0" smtClean="0">
                <a:latin typeface="Times New Roman" pitchFamily="18" charset="0"/>
                <a:cs typeface="Times New Roman" pitchFamily="18" charset="0"/>
              </a:rPr>
              <a:t/>
            </a:r>
            <a:br>
              <a:rPr lang="ar-SA" sz="9600" dirty="0" smtClean="0">
                <a:latin typeface="Times New Roman" pitchFamily="18" charset="0"/>
                <a:cs typeface="Times New Roman" pitchFamily="18" charset="0"/>
              </a:rPr>
            </a:br>
            <a:r>
              <a:rPr lang="ar-SA" sz="9600" dirty="0" smtClean="0">
                <a:latin typeface="Times New Roman" pitchFamily="18" charset="0"/>
                <a:cs typeface="Times New Roman" pitchFamily="18" charset="0"/>
              </a:rPr>
              <a:t>لقد واجهت بعض مشاريع تطوير بعض النباتات صعوبة وذلك بسبب صعوبة كلونة هذه النباتات نتيجة خواصها الفسلجية والوراثية، ولكن هناك مشاريع رائدة في مجال تطوير الكثير من النباتات الاقتصادية بمواصفات جديدة مثل مقاومة الامراض وزيادة الانتاج والنمو السريع ومقاومة الظروف المناخية وتحمل البيئات الملحية والصحراوية وغيرها. ونجحت بعض التجارب في تثبيت النتروجين. حيث تستخدم الهندسة الوراثية وبنجاح في نقل الجينات المسؤولة عن صفة تثبيت النتروجين والموجودة في بكتريا</a:t>
            </a:r>
            <a:endParaRPr lang="ar-IQ" sz="9600" dirty="0">
              <a:latin typeface="Times New Roman" pitchFamily="18" charset="0"/>
              <a:cs typeface="Times New Roman" pitchFamily="18" charset="0"/>
            </a:endParaRPr>
          </a:p>
        </p:txBody>
      </p:sp>
    </p:spTree>
  </p:cSld>
  <p:clrMapOvr>
    <a:masterClrMapping/>
  </p:clrMapOvr>
  <p:transition spd="med">
    <p:wheel spokes="8"/>
    <p:sndAc>
      <p:stSnd>
        <p:snd r:embed="rId2" name="breez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ar-IQ" dirty="0" smtClean="0"/>
              <a:t>تكملة</a:t>
            </a:r>
            <a:endParaRPr lang="ar-IQ" dirty="0"/>
          </a:p>
        </p:txBody>
      </p:sp>
      <p:sp>
        <p:nvSpPr>
          <p:cNvPr id="3" name="Content Placeholder 2"/>
          <p:cNvSpPr>
            <a:spLocks noGrp="1"/>
          </p:cNvSpPr>
          <p:nvPr>
            <p:ph idx="1"/>
          </p:nvPr>
        </p:nvSpPr>
        <p:spPr>
          <a:xfrm>
            <a:off x="457200" y="1071546"/>
            <a:ext cx="8229600" cy="5237814"/>
          </a:xfrm>
        </p:spPr>
        <p:txBody>
          <a:bodyPr>
            <a:normAutofit fontScale="25000" lnSpcReduction="20000"/>
          </a:bodyPr>
          <a:lstStyle/>
          <a:p>
            <a:r>
              <a:rPr lang="ar-SA" sz="9600" dirty="0" smtClean="0">
                <a:latin typeface="Times New Roman" pitchFamily="18" charset="0"/>
                <a:cs typeface="Times New Roman" pitchFamily="18" charset="0"/>
              </a:rPr>
              <a:t>العقد الجذرية إلى انواع اخرى من بكتريا التربة واكسابها هذه الصفة، وفي جانب اخر تعمل المختبرات المتطورة في هذا المجال على نقل الجينات المسؤولة عن تكوين العقد الجذرية من البقوليات إلى محاصيل اخرى ذات اهمية اقتصادية وجعلها قادرة على التعايش معها والاستفادة منها كما تم انتاج بعض الحوامض الامينية من قبل الاحياء المجهرية والتي تدخل في صناعة بروتين العلف الحيواني لغرض زيادة انتاج اللحوم. حاليا تنحصر معظم البحوث الزراعية في مجالات التالية:-</a:t>
            </a:r>
            <a:br>
              <a:rPr lang="ar-SA" sz="9600" dirty="0" smtClean="0">
                <a:latin typeface="Times New Roman" pitchFamily="18" charset="0"/>
                <a:cs typeface="Times New Roman" pitchFamily="18" charset="0"/>
              </a:rPr>
            </a:br>
            <a:r>
              <a:rPr lang="ar-SA" sz="9600" dirty="0" smtClean="0">
                <a:latin typeface="Times New Roman" pitchFamily="18" charset="0"/>
                <a:cs typeface="Times New Roman" pitchFamily="18" charset="0"/>
              </a:rPr>
              <a:t>1- انتاج نباتات مقاومة للامراض الفيروسية والحشرات.</a:t>
            </a:r>
            <a:br>
              <a:rPr lang="ar-SA" sz="9600" dirty="0" smtClean="0">
                <a:latin typeface="Times New Roman" pitchFamily="18" charset="0"/>
                <a:cs typeface="Times New Roman" pitchFamily="18" charset="0"/>
              </a:rPr>
            </a:br>
            <a:r>
              <a:rPr lang="ar-SA" sz="9600" dirty="0" smtClean="0">
                <a:latin typeface="Times New Roman" pitchFamily="18" charset="0"/>
                <a:cs typeface="Times New Roman" pitchFamily="18" charset="0"/>
              </a:rPr>
              <a:t>2- انتاج نباتات مقاومة لمبيدات الاعشاب.</a:t>
            </a:r>
            <a:br>
              <a:rPr lang="ar-SA" sz="9600" dirty="0" smtClean="0">
                <a:latin typeface="Times New Roman" pitchFamily="18" charset="0"/>
                <a:cs typeface="Times New Roman" pitchFamily="18" charset="0"/>
              </a:rPr>
            </a:br>
            <a:r>
              <a:rPr lang="ar-SA" sz="9600" dirty="0" smtClean="0">
                <a:latin typeface="Times New Roman" pitchFamily="18" charset="0"/>
                <a:cs typeface="Times New Roman" pitchFamily="18" charset="0"/>
              </a:rPr>
              <a:t>3- انتاج نباتات مقاومة للفطريات.</a:t>
            </a:r>
            <a:br>
              <a:rPr lang="ar-SA" sz="9600" dirty="0" smtClean="0">
                <a:latin typeface="Times New Roman" pitchFamily="18" charset="0"/>
                <a:cs typeface="Times New Roman" pitchFamily="18" charset="0"/>
              </a:rPr>
            </a:br>
            <a:r>
              <a:rPr lang="ar-SA" sz="9600" dirty="0" smtClean="0">
                <a:latin typeface="Times New Roman" pitchFamily="18" charset="0"/>
                <a:cs typeface="Times New Roman" pitchFamily="18" charset="0"/>
              </a:rPr>
              <a:t>4- انتاج سلالات نباتية لها القدرة على المعيشة في الاراضي عالية الملوحة او في البيئة الصحراوية وجميعها تهدف إلى حماية البيئة من التلوث الحاصل بفضل الاستخدام المفرط لكثير من المبيدات والسموم.</a:t>
            </a:r>
            <a:br>
              <a:rPr lang="ar-SA" sz="9600" dirty="0" smtClean="0">
                <a:latin typeface="Times New Roman" pitchFamily="18" charset="0"/>
                <a:cs typeface="Times New Roman" pitchFamily="18" charset="0"/>
              </a:rPr>
            </a:br>
            <a:r>
              <a:rPr lang="ar-SA" sz="9600" dirty="0" smtClean="0">
                <a:latin typeface="Times New Roman" pitchFamily="18" charset="0"/>
                <a:cs typeface="Times New Roman" pitchFamily="18" charset="0"/>
              </a:rPr>
              <a:t>5- انتاج كائنات حيوانية مشابهة لاحد الابوين بطريقة الاستنساخ </a:t>
            </a:r>
            <a:r>
              <a:rPr lang="en-US" sz="9600" dirty="0" smtClean="0">
                <a:latin typeface="Times New Roman" pitchFamily="18" charset="0"/>
                <a:cs typeface="Times New Roman" pitchFamily="18" charset="0"/>
              </a:rPr>
              <a:t>Cloning</a:t>
            </a:r>
            <a:r>
              <a:rPr lang="ar-SA" sz="9600" dirty="0" smtClean="0">
                <a:latin typeface="Times New Roman" pitchFamily="18" charset="0"/>
                <a:cs typeface="Times New Roman" pitchFamily="18" charset="0"/>
              </a:rPr>
              <a:t> تماما كما يحدث في التكاثر اللاجنسي او الخضري وقد نجحت العديد من التجارب على استنساخ العديد من الحيوانات الاقتصادية المهمة.</a:t>
            </a:r>
            <a:br>
              <a:rPr lang="ar-SA" sz="9600" dirty="0" smtClean="0">
                <a:latin typeface="Times New Roman" pitchFamily="18" charset="0"/>
                <a:cs typeface="Times New Roman" pitchFamily="18" charset="0"/>
              </a:rPr>
            </a:br>
            <a:endParaRPr lang="ar-IQ" dirty="0">
              <a:latin typeface="Times New Roman" pitchFamily="18" charset="0"/>
              <a:cs typeface="Times New Roman" pitchFamily="18" charset="0"/>
            </a:endParaRPr>
          </a:p>
        </p:txBody>
      </p:sp>
    </p:spTree>
  </p:cSld>
  <p:clrMapOvr>
    <a:masterClrMapping/>
  </p:clrMapOvr>
  <p:transition spd="med">
    <p:wheel spokes="8"/>
    <p:sndAc>
      <p:stSnd>
        <p:snd r:embed="rId2" name="breez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32614"/>
          </a:xfrm>
        </p:spPr>
        <p:txBody>
          <a:bodyPr/>
          <a:lstStyle/>
          <a:p>
            <a:r>
              <a:rPr lang="ar-SA" dirty="0" smtClean="0"/>
              <a:t>المجال الصناعي</a:t>
            </a:r>
            <a:endParaRPr lang="ar-IQ" dirty="0"/>
          </a:p>
        </p:txBody>
      </p:sp>
      <p:sp>
        <p:nvSpPr>
          <p:cNvPr id="3" name="Content Placeholder 2"/>
          <p:cNvSpPr>
            <a:spLocks noGrp="1"/>
          </p:cNvSpPr>
          <p:nvPr>
            <p:ph idx="1"/>
          </p:nvPr>
        </p:nvSpPr>
        <p:spPr>
          <a:xfrm>
            <a:off x="457200" y="1071546"/>
            <a:ext cx="8229600" cy="5383262"/>
          </a:xfrm>
        </p:spPr>
        <p:txBody>
          <a:bodyPr>
            <a:noAutofit/>
          </a:bodyPr>
          <a:lstStyle/>
          <a:p>
            <a:r>
              <a:rPr lang="ar-SA" sz="2400" dirty="0" smtClean="0">
                <a:latin typeface="Times New Roman" pitchFamily="18" charset="0"/>
                <a:cs typeface="Times New Roman" pitchFamily="18" charset="0"/>
              </a:rPr>
              <a:t>لقد امكن استخدام بعض الاحياء المجهرية من خلال التقنية الاحيائية </a:t>
            </a:r>
            <a:r>
              <a:rPr lang="en-US" sz="2400" dirty="0" err="1" smtClean="0">
                <a:latin typeface="Times New Roman" pitchFamily="18" charset="0"/>
                <a:cs typeface="Times New Roman" pitchFamily="18" charset="0"/>
              </a:rPr>
              <a:t>Biotechnolongy</a:t>
            </a:r>
            <a:r>
              <a:rPr lang="ar-SA" sz="2400" dirty="0" smtClean="0">
                <a:latin typeface="Times New Roman" pitchFamily="18" charset="0"/>
                <a:cs typeface="Times New Roman" pitchFamily="18" charset="0"/>
              </a:rPr>
              <a:t> لانتاج العديد من المخمرات من الاوساط الزراعية المختبرية.</a:t>
            </a:r>
            <a:br>
              <a:rPr lang="ar-SA"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لقد مكنت تجارب التحويل المايكروبي من انتاج الايثانول تجاريا من فضلات المنتجات العرضية الزراعية والصناعية.</a:t>
            </a:r>
            <a:br>
              <a:rPr lang="ar-SA"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تقنية المخمرات باستعمال كائنات معدلة وراثيا لتحويل المواد البخسة إلى مواد مفيدة تجاريا.</a:t>
            </a:r>
            <a:br>
              <a:rPr lang="ar-SA"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وحاليا تستخدم الهندسة الوراثية بنجاح في تقنية وتركيز بعض المعادن من خلال البكتريا كما في تنقية النحاس واليورانيوم والنيكل والخرصين والرصاص او في الحصول على معادن من الطبيعة كما في حالة الكوبلت والزئبق.</a:t>
            </a:r>
            <a:br>
              <a:rPr lang="ar-SA"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كما تستخدم تقنية الاحيائية في تطوير قدرة بعض الكائنات المجهرية للسيطرة على ملوثات الجو والماء والتربة لغرض المحافظة على البيئة من مخاطر التلوث. اضافة إلى انتاج سلالات احيائية دقيقة قادرة على استعمال البترول كغذاء والتي تفيد في تنظيف البحار والشواطئ من الملوثات البترولية نتيجة لانسكابات العرضية للبترول من ناقلات النفط.</a:t>
            </a:r>
            <a:endParaRPr lang="ar-IQ" sz="2400" dirty="0">
              <a:latin typeface="Times New Roman" pitchFamily="18" charset="0"/>
              <a:cs typeface="Times New Roman" pitchFamily="18" charset="0"/>
            </a:endParaRPr>
          </a:p>
        </p:txBody>
      </p:sp>
    </p:spTree>
  </p:cSld>
  <p:clrMapOvr>
    <a:masterClrMapping/>
  </p:clrMapOvr>
  <p:transition spd="med">
    <p:wheel spokes="8"/>
    <p:sndAc>
      <p:stSnd>
        <p:snd r:embed="rId2" name="breez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المجال الطبي</a:t>
            </a:r>
            <a:endParaRPr lang="ar-IQ" dirty="0"/>
          </a:p>
        </p:txBody>
      </p:sp>
      <p:sp>
        <p:nvSpPr>
          <p:cNvPr id="3" name="Content Placeholder 2"/>
          <p:cNvSpPr>
            <a:spLocks noGrp="1"/>
          </p:cNvSpPr>
          <p:nvPr>
            <p:ph idx="1"/>
          </p:nvPr>
        </p:nvSpPr>
        <p:spPr>
          <a:xfrm>
            <a:off x="457200" y="1357298"/>
            <a:ext cx="8229600" cy="5097510"/>
          </a:xfrm>
        </p:spPr>
        <p:txBody>
          <a:bodyPr>
            <a:noAutofit/>
          </a:bodyPr>
          <a:lstStyle/>
          <a:p>
            <a:r>
              <a:rPr lang="ar-SA" sz="2400" dirty="0" smtClean="0">
                <a:latin typeface="Times New Roman" pitchFamily="18" charset="0"/>
                <a:cs typeface="Times New Roman" pitchFamily="18" charset="0"/>
              </a:rPr>
              <a:t>تسعى الهندسة الوراثية حديثا إلى تحديد عدد الجينات بدقة في الخلية الانسانية ومن ثم تحديد موضع هذه الجينات في الجينوم البشري، لغرض معرفة العلاقة بين الجينات من الناحية التركيبية والوظيفية وامكانية السيطرة على عمل الجينات، وامكانية العلاج عن طريق ازالة العيب في الجين المرضي (العلاج الجيني) </a:t>
            </a:r>
            <a:r>
              <a:rPr lang="en-US" sz="2400" dirty="0" smtClean="0">
                <a:latin typeface="Times New Roman" pitchFamily="18" charset="0"/>
                <a:cs typeface="Times New Roman" pitchFamily="18" charset="0"/>
              </a:rPr>
              <a:t>Gene therapy</a:t>
            </a:r>
            <a:r>
              <a:rPr lang="ar-SA" sz="2400" dirty="0" smtClean="0">
                <a:latin typeface="Times New Roman" pitchFamily="18" charset="0"/>
                <a:cs typeface="Times New Roman" pitchFamily="18" charset="0"/>
              </a:rPr>
              <a:t/>
            </a:r>
            <a:br>
              <a:rPr lang="ar-SA"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كما تهدف الهندسة الوراثية للتعرف على العلاقة بين الادوية والجينات وامكانية في المستقبل من انتاج ادوية جنينية تحفز عمل الجين او الجينات، ادوية توقف عمل الجين، بعد معرفة الية حدوث الامراض ودور الجينات فيها او معالجة النقص وازالة الانحرافات الوراثية والجنينية اثناء التطور الجنيني عن طريق حقن الجينات السليمة في الخلايا الجنينية التي تعاني نقص او عيب في عملها وبالتالي الحصول على اطفال بعيدين عن الانحرافات الوراثية عن طريق نقل الجينات من خلية وادخالها في خلية اخرى توظف وتمارس نشاطها كما لو كانت في الخلية الاصلية وقد مكنت الهندسة الوراثية من تحقيق:</a:t>
            </a:r>
            <a:endParaRPr lang="ar-IQ" sz="2400" dirty="0">
              <a:latin typeface="Times New Roman" pitchFamily="18" charset="0"/>
              <a:cs typeface="Times New Roman" pitchFamily="18" charset="0"/>
            </a:endParaRPr>
          </a:p>
        </p:txBody>
      </p:sp>
    </p:spTree>
  </p:cSld>
  <p:clrMapOvr>
    <a:masterClrMapping/>
  </p:clrMapOvr>
  <p:transition spd="med">
    <p:wheel spokes="8"/>
    <p:sndAc>
      <p:stSnd>
        <p:snd r:embed="rId2" name="breez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تكملة</a:t>
            </a:r>
            <a:endParaRPr lang="ar-IQ" dirty="0"/>
          </a:p>
        </p:txBody>
      </p:sp>
      <p:sp>
        <p:nvSpPr>
          <p:cNvPr id="3" name="Content Placeholder 2"/>
          <p:cNvSpPr>
            <a:spLocks noGrp="1"/>
          </p:cNvSpPr>
          <p:nvPr>
            <p:ph idx="1"/>
          </p:nvPr>
        </p:nvSpPr>
        <p:spPr>
          <a:xfrm>
            <a:off x="457200" y="1600200"/>
            <a:ext cx="8229600" cy="4972072"/>
          </a:xfrm>
        </p:spPr>
        <p:txBody>
          <a:bodyPr>
            <a:noAutofit/>
          </a:bodyPr>
          <a:lstStyle/>
          <a:p>
            <a:r>
              <a:rPr lang="ar-SA" sz="2400" dirty="0" smtClean="0"/>
              <a:t>1</a:t>
            </a:r>
            <a:r>
              <a:rPr lang="ar-SA" sz="2400" dirty="0" smtClean="0">
                <a:latin typeface="Times New Roman" pitchFamily="18" charset="0"/>
                <a:cs typeface="Times New Roman" pitchFamily="18" charset="0"/>
              </a:rPr>
              <a:t>- تخليق وانتاج الانسولين البشري من بكتريا القولون لعلاج مرضى السكري في حين كان السابق يستخلص من بنكرياس الابقار والخنازير الذي كان يسبب الحساسية لدى بعض المرضى.</a:t>
            </a:r>
            <a:br>
              <a:rPr lang="ar-SA" sz="2400" dirty="0" smtClean="0">
                <a:latin typeface="Times New Roman" pitchFamily="18" charset="0"/>
                <a:cs typeface="Times New Roman" pitchFamily="18" charset="0"/>
              </a:rPr>
            </a:br>
            <a:endParaRPr lang="ar-IQ" sz="2400" dirty="0" smtClean="0">
              <a:latin typeface="Times New Roman" pitchFamily="18" charset="0"/>
              <a:cs typeface="Times New Roman" pitchFamily="18" charset="0"/>
            </a:endParaRPr>
          </a:p>
          <a:p>
            <a:r>
              <a:rPr lang="ar-SA" sz="2400" dirty="0" smtClean="0">
                <a:latin typeface="Times New Roman" pitchFamily="18" charset="0"/>
                <a:cs typeface="Times New Roman" pitchFamily="18" charset="0"/>
              </a:rPr>
              <a:t>2- التخليق الحيوي للسوماتوتروبين </a:t>
            </a:r>
            <a:r>
              <a:rPr lang="en-US" sz="2400" dirty="0" err="1" smtClean="0">
                <a:latin typeface="Times New Roman" pitchFamily="18" charset="0"/>
                <a:cs typeface="Times New Roman" pitchFamily="18" charset="0"/>
              </a:rPr>
              <a:t>Somatotropin</a:t>
            </a:r>
            <a:r>
              <a:rPr lang="ar-SA" sz="2400" dirty="0" smtClean="0">
                <a:latin typeface="Times New Roman" pitchFamily="18" charset="0"/>
                <a:cs typeface="Times New Roman" pitchFamily="18" charset="0"/>
              </a:rPr>
              <a:t> الذي يعمل بالارتباط مع سوماتوستاتين </a:t>
            </a:r>
            <a:r>
              <a:rPr lang="en-US" sz="2400" dirty="0" err="1" smtClean="0">
                <a:latin typeface="Times New Roman" pitchFamily="18" charset="0"/>
                <a:cs typeface="Times New Roman" pitchFamily="18" charset="0"/>
              </a:rPr>
              <a:t>Somatostatine</a:t>
            </a:r>
            <a:r>
              <a:rPr lang="ar-SA" sz="2400" dirty="0" smtClean="0">
                <a:latin typeface="Times New Roman" pitchFamily="18" charset="0"/>
                <a:cs typeface="Times New Roman" pitchFamily="18" charset="0"/>
              </a:rPr>
              <a:t> لتنظيم عمل النمو.</a:t>
            </a:r>
            <a:br>
              <a:rPr lang="ar-SA"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3- انتاج الانترفيزونات </a:t>
            </a:r>
            <a:r>
              <a:rPr lang="en-US" sz="2400" dirty="0" err="1" smtClean="0">
                <a:latin typeface="Times New Roman" pitchFamily="18" charset="0"/>
                <a:cs typeface="Times New Roman" pitchFamily="18" charset="0"/>
              </a:rPr>
              <a:t>Interpherons</a:t>
            </a:r>
            <a:r>
              <a:rPr lang="ar-SA" sz="2400" dirty="0" smtClean="0">
                <a:latin typeface="Times New Roman" pitchFamily="18" charset="0"/>
                <a:cs typeface="Times New Roman" pitchFamily="18" charset="0"/>
              </a:rPr>
              <a:t> هي مواد بروتينية لها القدرة على حماية الخلايا من الاصابات الفيروسية وعلاج بعض انواع السرطانيات.</a:t>
            </a:r>
            <a:br>
              <a:rPr lang="ar-SA" sz="2400" dirty="0" smtClean="0">
                <a:latin typeface="Times New Roman" pitchFamily="18" charset="0"/>
                <a:cs typeface="Times New Roman" pitchFamily="18" charset="0"/>
              </a:rPr>
            </a:br>
            <a:r>
              <a:rPr lang="ar-SA" sz="2400" dirty="0" smtClean="0">
                <a:latin typeface="Times New Roman" pitchFamily="18" charset="0"/>
                <a:cs typeface="Times New Roman" pitchFamily="18" charset="0"/>
              </a:rPr>
              <a:t>4- انتاج الكثير من المواد المناعية واللقاحات ضد الانفلونزا والتهاب الكبد الفيروسي من نوع </a:t>
            </a:r>
            <a:r>
              <a:rPr lang="en-US" sz="2400" dirty="0" smtClean="0">
                <a:latin typeface="Times New Roman" pitchFamily="18" charset="0"/>
                <a:cs typeface="Times New Roman" pitchFamily="18" charset="0"/>
              </a:rPr>
              <a:t>B</a:t>
            </a:r>
            <a:r>
              <a:rPr lang="ar-SA" sz="2400" dirty="0" smtClean="0">
                <a:latin typeface="Times New Roman" pitchFamily="18" charset="0"/>
                <a:cs typeface="Times New Roman" pitchFamily="18" charset="0"/>
              </a:rPr>
              <a:t> والملاريا والتهاب الدماغ والكوليرا وبعض الهيرمونات تجاريا.</a:t>
            </a:r>
            <a:br>
              <a:rPr lang="ar-SA" sz="2400" dirty="0" smtClean="0">
                <a:latin typeface="Times New Roman" pitchFamily="18" charset="0"/>
                <a:cs typeface="Times New Roman" pitchFamily="18" charset="0"/>
              </a:rPr>
            </a:br>
            <a:endParaRPr lang="ar-IQ" sz="2400" dirty="0" smtClean="0">
              <a:latin typeface="Times New Roman" pitchFamily="18" charset="0"/>
              <a:cs typeface="Times New Roman" pitchFamily="18" charset="0"/>
            </a:endParaRPr>
          </a:p>
          <a:p>
            <a:endParaRPr lang="ar-IQ" sz="2400" dirty="0"/>
          </a:p>
        </p:txBody>
      </p:sp>
    </p:spTree>
  </p:cSld>
  <p:clrMapOvr>
    <a:masterClrMapping/>
  </p:clrMapOvr>
  <p:transition spd="med">
    <p:wheel spokes="8"/>
    <p:sndAc>
      <p:stSnd>
        <p:snd r:embed="rId3" name="breez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تكملة</a:t>
            </a:r>
            <a:endParaRPr lang="ar-IQ" dirty="0"/>
          </a:p>
        </p:txBody>
      </p:sp>
      <p:sp>
        <p:nvSpPr>
          <p:cNvPr id="3" name="Content Placeholder 2"/>
          <p:cNvSpPr>
            <a:spLocks noGrp="1"/>
          </p:cNvSpPr>
          <p:nvPr>
            <p:ph idx="1"/>
          </p:nvPr>
        </p:nvSpPr>
        <p:spPr>
          <a:xfrm>
            <a:off x="457200" y="1285860"/>
            <a:ext cx="8229600" cy="5168948"/>
          </a:xfrm>
        </p:spPr>
        <p:txBody>
          <a:bodyPr>
            <a:normAutofit/>
          </a:bodyPr>
          <a:lstStyle/>
          <a:p>
            <a:r>
              <a:rPr lang="ar-IQ" sz="2400" dirty="0" smtClean="0">
                <a:latin typeface="Times New Roman" pitchFamily="18" charset="0"/>
                <a:cs typeface="Times New Roman" pitchFamily="18" charset="0"/>
              </a:rPr>
              <a:t>5</a:t>
            </a:r>
            <a:r>
              <a:rPr lang="ar-SA" sz="2400" dirty="0" smtClean="0">
                <a:latin typeface="Times New Roman" pitchFamily="18" charset="0"/>
                <a:cs typeface="Times New Roman" pitchFamily="18" charset="0"/>
              </a:rPr>
              <a:t>- ادخال ونقل الجينات.</a:t>
            </a:r>
            <a:br>
              <a:rPr lang="ar-SA" sz="2400" dirty="0" smtClean="0">
                <a:latin typeface="Times New Roman" pitchFamily="18" charset="0"/>
                <a:cs typeface="Times New Roman" pitchFamily="18" charset="0"/>
              </a:rPr>
            </a:br>
            <a:endParaRPr lang="ar-IQ" sz="2400" dirty="0" smtClean="0">
              <a:latin typeface="Times New Roman" pitchFamily="18" charset="0"/>
              <a:cs typeface="Times New Roman" pitchFamily="18" charset="0"/>
            </a:endParaRPr>
          </a:p>
          <a:p>
            <a:r>
              <a:rPr lang="ar-SA" sz="2400" dirty="0" smtClean="0">
                <a:latin typeface="Times New Roman" pitchFamily="18" charset="0"/>
                <a:cs typeface="Times New Roman" pitchFamily="18" charset="0"/>
              </a:rPr>
              <a:t>6- زراعة الانسجة.</a:t>
            </a:r>
            <a:br>
              <a:rPr lang="ar-SA" sz="2400" dirty="0" smtClean="0">
                <a:latin typeface="Times New Roman" pitchFamily="18" charset="0"/>
                <a:cs typeface="Times New Roman" pitchFamily="18" charset="0"/>
              </a:rPr>
            </a:br>
            <a:endParaRPr lang="ar-IQ" sz="2400" dirty="0" smtClean="0">
              <a:latin typeface="Times New Roman" pitchFamily="18" charset="0"/>
              <a:cs typeface="Times New Roman" pitchFamily="18" charset="0"/>
            </a:endParaRPr>
          </a:p>
          <a:p>
            <a:r>
              <a:rPr lang="ar-SA" sz="2400" dirty="0" smtClean="0">
                <a:latin typeface="Times New Roman" pitchFamily="18" charset="0"/>
                <a:cs typeface="Times New Roman" pitchFamily="18" charset="0"/>
              </a:rPr>
              <a:t>7- انتاج عامل التخثر رقم </a:t>
            </a:r>
            <a:r>
              <a:rPr lang="en-US" sz="2400" dirty="0" smtClean="0">
                <a:latin typeface="Times New Roman" pitchFamily="18" charset="0"/>
                <a:cs typeface="Times New Roman" pitchFamily="18" charset="0"/>
              </a:rPr>
              <a:t>AHF factor VIII</a:t>
            </a:r>
            <a:r>
              <a:rPr lang="ar-SA" sz="2400" dirty="0" smtClean="0">
                <a:latin typeface="Times New Roman" pitchFamily="18" charset="0"/>
                <a:cs typeface="Times New Roman" pitchFamily="18" charset="0"/>
              </a:rPr>
              <a:t> الذي يفتقر اليه المصابين بمرض نزف الدم الوراثي.</a:t>
            </a:r>
            <a:br>
              <a:rPr lang="ar-SA" sz="2400" dirty="0" smtClean="0">
                <a:latin typeface="Times New Roman" pitchFamily="18" charset="0"/>
                <a:cs typeface="Times New Roman" pitchFamily="18" charset="0"/>
              </a:rPr>
            </a:br>
            <a:endParaRPr lang="ar-IQ" sz="2400" dirty="0" smtClean="0">
              <a:latin typeface="Times New Roman" pitchFamily="18" charset="0"/>
              <a:cs typeface="Times New Roman" pitchFamily="18" charset="0"/>
            </a:endParaRPr>
          </a:p>
          <a:p>
            <a:r>
              <a:rPr lang="ar-SA" sz="2400" dirty="0" smtClean="0">
                <a:latin typeface="Times New Roman" pitchFamily="18" charset="0"/>
                <a:cs typeface="Times New Roman" pitchFamily="18" charset="0"/>
              </a:rPr>
              <a:t>8- زراعة الخلية والمادة الحية.</a:t>
            </a:r>
            <a:br>
              <a:rPr lang="ar-SA" sz="2400" dirty="0" smtClean="0">
                <a:latin typeface="Times New Roman" pitchFamily="18" charset="0"/>
                <a:cs typeface="Times New Roman" pitchFamily="18" charset="0"/>
              </a:rPr>
            </a:br>
            <a:endParaRPr lang="ar-IQ" sz="2400" dirty="0" smtClean="0">
              <a:latin typeface="Times New Roman" pitchFamily="18" charset="0"/>
              <a:cs typeface="Times New Roman" pitchFamily="18" charset="0"/>
            </a:endParaRPr>
          </a:p>
          <a:p>
            <a:r>
              <a:rPr lang="ar-SA" sz="2400" dirty="0" smtClean="0">
                <a:latin typeface="Times New Roman" pitchFamily="18" charset="0"/>
                <a:cs typeface="Times New Roman" pitchFamily="18" charset="0"/>
              </a:rPr>
              <a:t>9- انتاج العديد من البروتينات ومنها بروتينات الدم مثل البومين المصل.</a:t>
            </a:r>
            <a:br>
              <a:rPr lang="ar-SA" sz="2400" dirty="0" smtClean="0">
                <a:latin typeface="Times New Roman" pitchFamily="18" charset="0"/>
                <a:cs typeface="Times New Roman" pitchFamily="18" charset="0"/>
              </a:rPr>
            </a:br>
            <a:endParaRPr lang="ar-IQ" sz="2400" dirty="0" smtClean="0">
              <a:latin typeface="Times New Roman" pitchFamily="18" charset="0"/>
              <a:cs typeface="Times New Roman" pitchFamily="18" charset="0"/>
            </a:endParaRPr>
          </a:p>
          <a:p>
            <a:r>
              <a:rPr lang="ar-SA" sz="2400" dirty="0" smtClean="0">
                <a:latin typeface="Times New Roman" pitchFamily="18" charset="0"/>
                <a:cs typeface="Times New Roman" pitchFamily="18" charset="0"/>
              </a:rPr>
              <a:t>10- استنساخ العديد من الكائنات الحية المرغوب بها.</a:t>
            </a:r>
          </a:p>
        </p:txBody>
      </p:sp>
    </p:spTree>
  </p:cSld>
  <p:clrMapOvr>
    <a:masterClrMapping/>
  </p:clrMapOvr>
  <p:transition spd="med">
    <p:wheel spokes="8"/>
    <p:sndAc>
      <p:stSnd>
        <p:snd r:embed="rId2" name="breez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166</TotalTime>
  <Words>568</Words>
  <Application>Microsoft Office PowerPoint</Application>
  <PresentationFormat>عرض على الشاشة (3:4)‏</PresentationFormat>
  <Paragraphs>28</Paragraphs>
  <Slides>10</Slides>
  <Notes>1</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تجاور</vt:lpstr>
      <vt:lpstr>عرض تقديمي في PowerPoint</vt:lpstr>
      <vt:lpstr>عرض تقديمي في PowerPoint</vt:lpstr>
      <vt:lpstr>تطبيقات الهندسة الوراثية</vt:lpstr>
      <vt:lpstr>المجال الزراعي:</vt:lpstr>
      <vt:lpstr>تكملة</vt:lpstr>
      <vt:lpstr>المجال الصناعي</vt:lpstr>
      <vt:lpstr>المجال الطبي</vt:lpstr>
      <vt:lpstr>تكملة</vt:lpstr>
      <vt:lpstr>تكملة</vt:lpstr>
      <vt:lpstr>بنك الجينات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تطبيقات الهندسة الوراثية</dc:title>
  <dc:creator>saja</dc:creator>
  <cp:lastModifiedBy>HP</cp:lastModifiedBy>
  <cp:revision>15</cp:revision>
  <dcterms:created xsi:type="dcterms:W3CDTF">2013-02-19T08:33:23Z</dcterms:created>
  <dcterms:modified xsi:type="dcterms:W3CDTF">2021-06-14T20:08:00Z</dcterms:modified>
</cp:coreProperties>
</file>